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2" r:id="rId7"/>
    <p:sldId id="263" r:id="rId8"/>
    <p:sldId id="265" r:id="rId9"/>
    <p:sldId id="268" r:id="rId10"/>
    <p:sldId id="266" r:id="rId11"/>
    <p:sldId id="267" r:id="rId12"/>
    <p:sldId id="270" r:id="rId13"/>
    <p:sldId id="271" r:id="rId14"/>
    <p:sldId id="272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k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03T09:10:49.000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4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1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1.png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4.xml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tags" Target="../tags/tag4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50.xml"/><Relationship Id="rId4" Type="http://schemas.openxmlformats.org/officeDocument/2006/relationships/image" Target="../media/image18.png"/><Relationship Id="rId3" Type="http://schemas.openxmlformats.org/officeDocument/2006/relationships/image" Target="../media/image1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3.xml"/><Relationship Id="rId3" Type="http://schemas.openxmlformats.org/officeDocument/2006/relationships/image" Target="../media/image1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comments" Target="../comments/comment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.xml"/><Relationship Id="rId4" Type="http://schemas.openxmlformats.org/officeDocument/2006/relationships/image" Target="../media/image4.png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9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2.xml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Relationship Id="rId3" Type="http://schemas.openxmlformats.org/officeDocument/2006/relationships/image" Target="../media/image1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8.xml"/><Relationship Id="rId3" Type="http://schemas.openxmlformats.org/officeDocument/2006/relationships/image" Target="../media/image1.png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31.xml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实时天气系统</a:t>
            </a:r>
            <a:r>
              <a:rPr lang="zh-CN" altLang="en-US"/>
              <a:t>之雨天效果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分享人：李恒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真实世界下雨地面效果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" y="1254125"/>
            <a:ext cx="5048250" cy="4899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190" y="1948180"/>
            <a:ext cx="6085205" cy="35109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04260"/>
            <a:ext cx="3524885" cy="26454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628650"/>
            <a:ext cx="11056620" cy="29756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675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3383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我们实现的下雨地面效果细节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r>
              <a:rPr lang="zh-CN" altLang="en-US"/>
              <a:t>地面表现四个</a:t>
            </a:r>
            <a:r>
              <a:rPr lang="zh-CN" altLang="en-US"/>
              <a:t>阶段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326515" y="1622425"/>
            <a:ext cx="283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地面干燥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1326515" y="2000885"/>
            <a:ext cx="283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地面湿润</a:t>
            </a:r>
            <a:endParaRPr lang="zh-CN" altLang="en-US" sz="1200"/>
          </a:p>
        </p:txBody>
      </p:sp>
      <p:sp>
        <p:nvSpPr>
          <p:cNvPr id="16" name="文本框 15"/>
          <p:cNvSpPr txBox="1"/>
          <p:nvPr/>
        </p:nvSpPr>
        <p:spPr>
          <a:xfrm>
            <a:off x="1326515" y="2376805"/>
            <a:ext cx="283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地面缝隙积水</a:t>
            </a:r>
            <a:endParaRPr lang="zh-CN" altLang="en-US" sz="1200"/>
          </a:p>
        </p:txBody>
      </p:sp>
      <p:sp>
        <p:nvSpPr>
          <p:cNvPr id="17" name="文本框 16"/>
          <p:cNvSpPr txBox="1"/>
          <p:nvPr/>
        </p:nvSpPr>
        <p:spPr>
          <a:xfrm>
            <a:off x="1326515" y="2954020"/>
            <a:ext cx="28397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地面水坑形成</a:t>
            </a:r>
            <a:endParaRPr lang="zh-CN" altLang="en-US" sz="1200"/>
          </a:p>
        </p:txBody>
      </p:sp>
      <p:graphicFrame>
        <p:nvGraphicFramePr>
          <p:cNvPr id="19" name="表格 18"/>
          <p:cNvGraphicFramePr/>
          <p:nvPr>
            <p:custDataLst>
              <p:tags r:id="rId4"/>
            </p:custDataLst>
          </p:nvPr>
        </p:nvGraphicFramePr>
        <p:xfrm>
          <a:off x="6874510" y="847725"/>
          <a:ext cx="3764280" cy="258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070"/>
                <a:gridCol w="941070"/>
                <a:gridCol w="941070"/>
                <a:gridCol w="94107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直接光漫反射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直接光高光反射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间接光高光反射</a:t>
                      </a:r>
                      <a:endParaRPr lang="zh-CN" altLang="en-US" sz="1200" b="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地面干燥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>
                          <a:solidFill>
                            <a:schemeClr val="tx1"/>
                          </a:solidFill>
                          <a:uFillTx/>
                        </a:rPr>
                        <a:t>强度为</a:t>
                      </a:r>
                      <a:r>
                        <a:rPr lang="en-US" altLang="zh-CN" sz="1200" b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en-US" altLang="zh-CN" sz="1200" b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高光散开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无</a:t>
                      </a:r>
                      <a:endParaRPr lang="zh-CN" altLang="en-US" sz="1200" b="0"/>
                    </a:p>
                  </a:txBody>
                  <a:tcPr/>
                </a:tc>
              </a:tr>
              <a:tr h="5499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地面湿润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强度衰减为</a:t>
                      </a:r>
                      <a:r>
                        <a:rPr lang="en-US" altLang="zh-CN" sz="1200" b="0"/>
                        <a:t>0.4~0.2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高光聚拢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模糊的反射</a:t>
                      </a:r>
                      <a:endParaRPr lang="zh-CN" altLang="en-US" sz="1200" b="0"/>
                    </a:p>
                  </a:txBody>
                  <a:tcPr/>
                </a:tc>
              </a:tr>
              <a:tr h="650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缝隙积水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强度衰减为</a:t>
                      </a:r>
                      <a:r>
                        <a:rPr lang="en-US" altLang="zh-CN" sz="1200">
                          <a:sym typeface="+mn-ea"/>
                        </a:rPr>
                        <a:t>0.4~0.2</a:t>
                      </a:r>
                      <a:endParaRPr lang="zh-CN" altLang="en-US" sz="1200" b="0"/>
                    </a:p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高光进一步聚拢</a:t>
                      </a:r>
                      <a:endParaRPr lang="zh-CN" altLang="en-US" sz="1200" b="0"/>
                    </a:p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清晰的反射</a:t>
                      </a:r>
                      <a:endParaRPr lang="zh-CN" altLang="en-US" sz="1200" b="0"/>
                    </a:p>
                  </a:txBody>
                  <a:tcPr/>
                </a:tc>
              </a:tr>
              <a:tr h="650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 b="0"/>
                        <a:t>水坑形成</a:t>
                      </a: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强度衰减为</a:t>
                      </a:r>
                      <a:r>
                        <a:rPr lang="en-US" altLang="zh-CN" sz="1200">
                          <a:sym typeface="+mn-ea"/>
                        </a:rPr>
                        <a:t>0.4~0.2</a:t>
                      </a:r>
                      <a:endParaRPr lang="zh-CN" altLang="en-US" sz="1200" b="0"/>
                    </a:p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高光进一步聚拢</a:t>
                      </a:r>
                      <a:endParaRPr lang="zh-CN" altLang="en-US" sz="1200" b="0"/>
                    </a:p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清晰的反射</a:t>
                      </a:r>
                      <a:endParaRPr lang="zh-CN" altLang="en-US" sz="1200" b="0"/>
                    </a:p>
                    <a:p>
                      <a:pPr>
                        <a:buNone/>
                      </a:pPr>
                      <a:endParaRPr lang="zh-CN" altLang="en-US" sz="1200" b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64640" y="2654935"/>
            <a:ext cx="28397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/>
              <a:t>缝隙区域得表示使用高度贴图</a:t>
            </a:r>
            <a:r>
              <a:rPr lang="zh-CN" altLang="en-US" sz="1000"/>
              <a:t>指定</a:t>
            </a:r>
            <a:endParaRPr lang="zh-CN" altLang="en-US" sz="1000"/>
          </a:p>
        </p:txBody>
      </p:sp>
      <p:sp>
        <p:nvSpPr>
          <p:cNvPr id="3" name="文本框 2"/>
          <p:cNvSpPr txBox="1"/>
          <p:nvPr/>
        </p:nvSpPr>
        <p:spPr>
          <a:xfrm>
            <a:off x="1564640" y="3278505"/>
            <a:ext cx="28397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/>
              <a:t>水坑区域标识使用顶点编辑工具，刷顶点颜色是得</a:t>
            </a:r>
            <a:r>
              <a:rPr lang="en-US" altLang="zh-CN" sz="1000"/>
              <a:t>A</a:t>
            </a:r>
            <a:r>
              <a:rPr lang="zh-CN" altLang="en-US" sz="1000"/>
              <a:t>通道，</a:t>
            </a:r>
            <a:r>
              <a:rPr lang="en-US" altLang="zh-CN" sz="1000"/>
              <a:t>0</a:t>
            </a:r>
            <a:r>
              <a:rPr lang="zh-CN" altLang="en-US" sz="1000"/>
              <a:t>表示完全是水坑，</a:t>
            </a:r>
            <a:r>
              <a:rPr lang="en-US" altLang="zh-CN" sz="1000"/>
              <a:t>1</a:t>
            </a:r>
            <a:r>
              <a:rPr lang="zh-CN" altLang="en-US" sz="1000"/>
              <a:t>不是</a:t>
            </a:r>
            <a:r>
              <a:rPr lang="zh-CN" altLang="en-US" sz="1000"/>
              <a:t>水坑</a:t>
            </a:r>
            <a:endParaRPr lang="zh-CN" altLang="en-US" sz="10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675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(2)</a:t>
            </a:r>
            <a:r>
              <a:rPr lang="zh-CN" altLang="en-US"/>
              <a:t>地面水波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92530" y="1707515"/>
            <a:ext cx="5120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a.</a:t>
            </a:r>
            <a:r>
              <a:rPr lang="zh-CN" altLang="en-US" sz="1200"/>
              <a:t>水波出现的位置应该在积水处</a:t>
            </a:r>
            <a:r>
              <a:rPr lang="en-US" altLang="zh-CN" sz="1200"/>
              <a:t>.</a:t>
            </a:r>
            <a:endParaRPr lang="en-US" altLang="zh-CN" sz="12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2672080"/>
            <a:ext cx="1941830" cy="19119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192530" y="2169795"/>
            <a:ext cx="5120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b.</a:t>
            </a:r>
            <a:r>
              <a:rPr lang="zh-CN" altLang="en-US" sz="1200"/>
              <a:t>使用下面的贴图的来修改地面的法线值，通过明暗来模拟水波的效果</a:t>
            </a:r>
            <a:endParaRPr lang="zh-CN" altLang="en-US" sz="120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675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345" y="3765550"/>
            <a:ext cx="8496300" cy="2028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345" y="1360805"/>
            <a:ext cx="1941195" cy="1901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175" y="1360805"/>
            <a:ext cx="1908810" cy="19018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985" y="1362075"/>
            <a:ext cx="1907540" cy="19005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525" y="1362710"/>
            <a:ext cx="1906905" cy="1899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675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7085" y="60706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(3)</a:t>
            </a:r>
            <a:r>
              <a:rPr lang="zh-CN" altLang="en-US"/>
              <a:t>地面水花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192530" y="978535"/>
            <a:ext cx="6289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+mn-ea"/>
              </a:rPr>
              <a:t>a.</a:t>
            </a:r>
            <a:r>
              <a:rPr lang="zh-CN" altLang="en-US" sz="1200">
                <a:latin typeface="+mn-ea"/>
              </a:rPr>
              <a:t>水花的表现我们使用了</a:t>
            </a:r>
            <a:r>
              <a:rPr lang="en-US" altLang="zh-CN" sz="1200">
                <a:latin typeface="+mn-ea"/>
              </a:rPr>
              <a:t>billboard</a:t>
            </a:r>
            <a:r>
              <a:rPr lang="zh-CN" altLang="en-US" sz="1200">
                <a:latin typeface="+mn-ea"/>
              </a:rPr>
              <a:t>的帧动画</a:t>
            </a:r>
            <a:r>
              <a:rPr lang="en-US" altLang="zh-CN" sz="1200">
                <a:latin typeface="+mn-ea"/>
              </a:rPr>
              <a:t> </a:t>
            </a:r>
            <a:endParaRPr lang="zh-CN" altLang="en-US" sz="120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2530" y="1489710"/>
            <a:ext cx="6289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+mn-ea"/>
              </a:rPr>
              <a:t>b.</a:t>
            </a:r>
            <a:r>
              <a:rPr lang="zh-CN" altLang="en-US" sz="1200">
                <a:latin typeface="+mn-ea"/>
              </a:rPr>
              <a:t>水花的渲染我们使用了</a:t>
            </a:r>
            <a:r>
              <a:rPr lang="en-US" altLang="zh-CN" sz="1200">
                <a:latin typeface="+mn-ea"/>
              </a:rPr>
              <a:t>GPU Instance</a:t>
            </a:r>
            <a:r>
              <a:rPr lang="zh-CN" altLang="en-US" sz="1200">
                <a:latin typeface="+mn-ea"/>
              </a:rPr>
              <a:t>来渲染。</a:t>
            </a:r>
            <a:r>
              <a:rPr lang="en-US" altLang="zh-CN" sz="1200">
                <a:latin typeface="+mn-ea"/>
              </a:rPr>
              <a:t> </a:t>
            </a:r>
            <a:endParaRPr lang="zh-CN" altLang="en-US" sz="120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92530" y="1873250"/>
            <a:ext cx="6289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+mn-ea"/>
              </a:rPr>
              <a:t>c.</a:t>
            </a:r>
            <a:r>
              <a:rPr lang="zh-CN" altLang="en-US" sz="1200">
                <a:latin typeface="+mn-ea"/>
              </a:rPr>
              <a:t>使用渲染的场景高度图，来决定水花出现的位置。</a:t>
            </a:r>
            <a:r>
              <a:rPr lang="en-US" altLang="zh-CN" sz="1200">
                <a:latin typeface="+mn-ea"/>
              </a:rPr>
              <a:t> </a:t>
            </a:r>
            <a:endParaRPr lang="zh-CN" altLang="en-US" sz="1200"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30" y="2385060"/>
            <a:ext cx="6943725" cy="33337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675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2800" y="607060"/>
            <a:ext cx="2821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其他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29360" y="1479550"/>
            <a:ext cx="6289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+mn-ea"/>
              </a:rPr>
              <a:t>当下雨得时候，镜头上面会出现雨滴得效果，主要就是利用后处理，构造雨滴得形状，然后用于偏移</a:t>
            </a:r>
            <a:r>
              <a:rPr lang="en-US" altLang="zh-CN" sz="1200">
                <a:latin typeface="+mn-ea"/>
              </a:rPr>
              <a:t>uv</a:t>
            </a:r>
            <a:r>
              <a:rPr lang="zh-CN" altLang="en-US" sz="1200">
                <a:latin typeface="+mn-ea"/>
              </a:rPr>
              <a:t>坐标，来形程</a:t>
            </a:r>
            <a:r>
              <a:rPr lang="zh-CN" altLang="en-US" sz="1200">
                <a:latin typeface="+mn-ea"/>
              </a:rPr>
              <a:t>水滴折射得效果</a:t>
            </a:r>
            <a:r>
              <a:rPr lang="en-US" altLang="zh-CN" sz="1200">
                <a:latin typeface="+mn-ea"/>
              </a:rPr>
              <a:t> </a:t>
            </a:r>
            <a:endParaRPr lang="zh-CN" altLang="en-US" sz="120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29360" y="1114425"/>
            <a:ext cx="9626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(1)</a:t>
            </a:r>
            <a:r>
              <a:rPr lang="zh-CN" altLang="en-US" sz="1200"/>
              <a:t>屏幕</a:t>
            </a:r>
            <a:r>
              <a:rPr lang="zh-CN" altLang="en-US" sz="1200"/>
              <a:t>雨滴</a:t>
            </a:r>
            <a:endParaRPr lang="zh-CN" altLang="en-US" sz="1200"/>
          </a:p>
        </p:txBody>
      </p:sp>
      <p:sp>
        <p:nvSpPr>
          <p:cNvPr id="13" name="文本框 12"/>
          <p:cNvSpPr txBox="1"/>
          <p:nvPr/>
        </p:nvSpPr>
        <p:spPr>
          <a:xfrm>
            <a:off x="1229360" y="2067560"/>
            <a:ext cx="96266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/>
              <a:t>(2)</a:t>
            </a:r>
            <a:r>
              <a:rPr lang="zh-CN" altLang="en-US" sz="1200"/>
              <a:t>表面</a:t>
            </a:r>
            <a:r>
              <a:rPr lang="zh-CN" altLang="en-US" sz="1200"/>
              <a:t>流水</a:t>
            </a:r>
            <a:endParaRPr lang="zh-CN" altLang="en-US" sz="1200"/>
          </a:p>
        </p:txBody>
      </p:sp>
      <p:sp>
        <p:nvSpPr>
          <p:cNvPr id="14" name="文本框 13"/>
          <p:cNvSpPr txBox="1"/>
          <p:nvPr/>
        </p:nvSpPr>
        <p:spPr>
          <a:xfrm>
            <a:off x="1229360" y="2470785"/>
            <a:ext cx="6289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+mn-ea"/>
              </a:rPr>
              <a:t>主要思路是，利用一个流动遮罩贴图来原始法线和流水法线插值，法线得改变导致高光得</a:t>
            </a:r>
            <a:r>
              <a:rPr lang="zh-CN" altLang="en-US" sz="1200">
                <a:latin typeface="+mn-ea"/>
              </a:rPr>
              <a:t>闪动，造成水流流过得感觉</a:t>
            </a:r>
            <a:r>
              <a:rPr lang="en-US" altLang="zh-CN" sz="1200">
                <a:latin typeface="+mn-ea"/>
              </a:rPr>
              <a:t> </a:t>
            </a:r>
            <a:endParaRPr lang="zh-CN" altLang="en-US" sz="1200">
              <a:latin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>
            <p:custDataLst>
              <p:tags r:id="rId1"/>
            </p:custDataLst>
          </p:nvPr>
        </p:nvSpPr>
        <p:spPr bwMode="auto">
          <a:xfrm>
            <a:off x="0" y="254524"/>
            <a:ext cx="122548" cy="735291"/>
          </a:xfrm>
          <a:prstGeom prst="rect">
            <a:avLst/>
          </a:prstGeom>
          <a:solidFill>
            <a:srgbClr val="FFFFFF">
              <a:lumMod val="8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rgbClr val="6A868F"/>
          </a:lnRef>
          <a:fillRef idx="3">
            <a:srgbClr val="6A868F"/>
          </a:fillRef>
          <a:effectRef idx="2">
            <a:srgbClr val="6A868F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 panose="020B0604020202020204" pitchFamily="34" charset="0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sp>
        <p:nvSpPr>
          <p:cNvPr id="7" name="Title 6"/>
          <p:cNvSpPr txBox="1"/>
          <p:nvPr>
            <p:custDataLst>
              <p:tags r:id="rId2"/>
            </p:custDataLst>
          </p:nvPr>
        </p:nvSpPr>
        <p:spPr>
          <a:xfrm>
            <a:off x="681741" y="351623"/>
            <a:ext cx="10418383" cy="64851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3600" b="1" spc="150" dirty="0">
                <a:ln w="3175">
                  <a:noFill/>
                  <a:prstDash val="dash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雨天</a:t>
            </a:r>
            <a:r>
              <a:rPr lang="zh-CN" altLang="en-US" sz="3600" b="1" spc="150" dirty="0">
                <a:ln w="3175">
                  <a:noFill/>
                  <a:prstDash val="dash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效果表现</a:t>
            </a:r>
            <a:endParaRPr lang="zh-CN" altLang="en-US" sz="3600" b="1" spc="150" dirty="0">
              <a:ln w="3175">
                <a:noFill/>
                <a:prstDash val="dash"/>
              </a:ln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itle 6"/>
          <p:cNvSpPr txBox="1"/>
          <p:nvPr>
            <p:custDataLst>
              <p:tags r:id="rId3"/>
            </p:custDataLst>
          </p:nvPr>
        </p:nvSpPr>
        <p:spPr>
          <a:xfrm>
            <a:off x="2011045" y="1483360"/>
            <a:ext cx="3494405" cy="3407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1600" b="1" spc="150" dirty="0">
                <a:ln w="3175">
                  <a:noFill/>
                  <a:prstDash val="dash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下雨</a:t>
            </a:r>
            <a:endParaRPr lang="zh-CN" altLang="en-US" sz="1600" b="1" spc="150" dirty="0">
              <a:ln w="3175">
                <a:noFill/>
                <a:prstDash val="dash"/>
              </a:ln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>
            <p:custDataLst>
              <p:tags r:id="rId4"/>
            </p:custDataLst>
          </p:nvPr>
        </p:nvSpPr>
        <p:spPr bwMode="auto">
          <a:xfrm>
            <a:off x="980440" y="1483360"/>
            <a:ext cx="561975" cy="561975"/>
          </a:xfrm>
          <a:prstGeom prst="ellipse">
            <a:avLst/>
          </a:prstGeom>
          <a:solidFill>
            <a:srgbClr val="FFFFFF">
              <a:lumMod val="6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rgbClr val="6A868F"/>
          </a:lnRef>
          <a:fillRef idx="3">
            <a:srgbClr val="6A868F"/>
          </a:fillRef>
          <a:effectRef idx="2">
            <a:srgbClr val="6A868F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endParaRPr kumimoji="1" lang="zh-CN" altLang="en-US" sz="2400" b="1" dirty="0" err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" name="Title 6"/>
          <p:cNvSpPr txBox="1"/>
          <p:nvPr>
            <p:custDataLst>
              <p:tags r:id="rId5"/>
            </p:custDataLst>
          </p:nvPr>
        </p:nvSpPr>
        <p:spPr>
          <a:xfrm>
            <a:off x="2011045" y="3499485"/>
            <a:ext cx="3494405" cy="3407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1600" b="1" spc="150" dirty="0">
                <a:ln w="3175">
                  <a:noFill/>
                  <a:prstDash val="dash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地面</a:t>
            </a:r>
            <a:endParaRPr lang="zh-CN" altLang="en-US" sz="1600" b="1" spc="150" dirty="0">
              <a:ln w="3175">
                <a:noFill/>
                <a:prstDash val="dash"/>
              </a:ln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 bwMode="auto">
          <a:xfrm>
            <a:off x="980440" y="3499485"/>
            <a:ext cx="561975" cy="561975"/>
          </a:xfrm>
          <a:prstGeom prst="ellipse">
            <a:avLst/>
          </a:prstGeom>
          <a:solidFill>
            <a:srgbClr val="FFFFFF">
              <a:lumMod val="6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rgbClr val="6A868F"/>
          </a:lnRef>
          <a:fillRef idx="3">
            <a:srgbClr val="6A868F"/>
          </a:fillRef>
          <a:effectRef idx="2">
            <a:srgbClr val="6A868F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err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</a:t>
            </a:r>
            <a:endParaRPr kumimoji="1" lang="en-US" altLang="zh-CN" sz="2400" b="1" dirty="0" err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29" name="直线连接符 28"/>
          <p:cNvCxnSpPr/>
          <p:nvPr>
            <p:custDataLst>
              <p:tags r:id="rId7"/>
            </p:custDataLst>
          </p:nvPr>
        </p:nvCxnSpPr>
        <p:spPr>
          <a:xfrm>
            <a:off x="820132" y="6506377"/>
            <a:ext cx="9021452" cy="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  <a:headEnd type="none"/>
            <a:tailEnd type="none"/>
          </a:ln>
        </p:spPr>
        <p:style>
          <a:lnRef idx="1">
            <a:srgbClr val="BD374A"/>
          </a:lnRef>
          <a:fillRef idx="0">
            <a:srgbClr val="BD374A"/>
          </a:fillRef>
          <a:effectRef idx="0">
            <a:srgbClr val="BD374A"/>
          </a:effectRef>
          <a:fontRef idx="minor">
            <a:srgbClr val="000000"/>
          </a:fontRef>
        </p:style>
      </p:cxnSp>
      <p:sp>
        <p:nvSpPr>
          <p:cNvPr id="3" name="文本框 2"/>
          <p:cNvSpPr txBox="1"/>
          <p:nvPr/>
        </p:nvSpPr>
        <p:spPr>
          <a:xfrm>
            <a:off x="2101215" y="2039620"/>
            <a:ext cx="17843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1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）真实世界下雨效果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1215" y="2461895"/>
            <a:ext cx="17843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2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）其他游戏下雨效果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01215" y="4061460"/>
            <a:ext cx="22415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1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）真实世界下雨的地面效果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01215" y="2872105"/>
            <a:ext cx="19367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3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）我们实现的下雨效果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01215" y="4441825"/>
            <a:ext cx="19367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2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）我们实现的地面效果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4" name="Title 6"/>
          <p:cNvSpPr txBox="1"/>
          <p:nvPr>
            <p:custDataLst>
              <p:tags r:id="rId8"/>
            </p:custDataLst>
          </p:nvPr>
        </p:nvSpPr>
        <p:spPr>
          <a:xfrm>
            <a:off x="8053705" y="1483360"/>
            <a:ext cx="3494405" cy="3407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sz="1600" b="1" spc="150" dirty="0">
                <a:ln w="3175">
                  <a:noFill/>
                  <a:prstDash val="dash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其他</a:t>
            </a:r>
            <a:endParaRPr lang="zh-CN" altLang="en-US" sz="1600" b="1" spc="150" dirty="0">
              <a:ln w="3175">
                <a:noFill/>
                <a:prstDash val="dash"/>
              </a:ln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椭圆 17"/>
          <p:cNvSpPr/>
          <p:nvPr>
            <p:custDataLst>
              <p:tags r:id="rId9"/>
            </p:custDataLst>
          </p:nvPr>
        </p:nvSpPr>
        <p:spPr bwMode="auto">
          <a:xfrm>
            <a:off x="7023100" y="1483360"/>
            <a:ext cx="561975" cy="561975"/>
          </a:xfrm>
          <a:prstGeom prst="ellipse">
            <a:avLst/>
          </a:prstGeom>
          <a:solidFill>
            <a:srgbClr val="FFFFFF">
              <a:lumMod val="65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1">
            <a:srgbClr val="6A868F"/>
          </a:lnRef>
          <a:fillRef idx="3">
            <a:srgbClr val="6A868F"/>
          </a:fillRef>
          <a:effectRef idx="2">
            <a:srgbClr val="6A868F"/>
          </a:effectRef>
          <a:fontRef idx="minor">
            <a:srgbClr val="FFFFFF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dirty="0" err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3</a:t>
            </a:r>
            <a:endParaRPr kumimoji="1" lang="en-US" altLang="zh-CN" sz="2400" b="1" dirty="0" err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43875" y="2045335"/>
            <a:ext cx="11747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1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）屏幕雨滴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52765" y="2461895"/>
            <a:ext cx="11747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（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2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）表面流水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45" y="1336675"/>
            <a:ext cx="3929380" cy="394335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815" y="1336675"/>
            <a:ext cx="4000500" cy="39439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真实世界下雨效果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其他游戏的下雨效果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r>
              <a:rPr lang="zh-CN" altLang="en-US"/>
              <a:t>天涯明月刀</a:t>
            </a:r>
            <a:endParaRPr lang="zh-CN" altLang="en-US"/>
          </a:p>
        </p:txBody>
      </p:sp>
      <p:pic>
        <p:nvPicPr>
          <p:cNvPr id="8" name="图片 7" descr="下雨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1622425"/>
            <a:ext cx="8891905" cy="46272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(2)</a:t>
            </a:r>
            <a:r>
              <a:rPr lang="zh-CN" altLang="en-US"/>
              <a:t>赛博朋克</a:t>
            </a:r>
            <a:r>
              <a:rPr lang="en-US" altLang="zh-CN"/>
              <a:t>2077</a:t>
            </a:r>
            <a:endParaRPr lang="en-US" altLang="zh-CN"/>
          </a:p>
        </p:txBody>
      </p:sp>
      <p:pic>
        <p:nvPicPr>
          <p:cNvPr id="2" name="图片 1" descr="下雨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" y="1622425"/>
            <a:ext cx="9328785" cy="46399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(3)</a:t>
            </a:r>
            <a:r>
              <a:rPr lang="zh-CN" altLang="en-US"/>
              <a:t>原神</a:t>
            </a:r>
            <a:endParaRPr lang="zh-CN" altLang="en-US"/>
          </a:p>
        </p:txBody>
      </p:sp>
      <p:pic>
        <p:nvPicPr>
          <p:cNvPr id="3" name="图片 2" descr="下雨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" y="1622425"/>
            <a:ext cx="9165590" cy="46488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我们实现的下雨效果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r>
              <a:rPr lang="zh-CN" altLang="en-US"/>
              <a:t>方案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21105" y="1632585"/>
            <a:ext cx="664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a.</a:t>
            </a:r>
            <a:r>
              <a:rPr lang="zh-CN" altLang="en-US"/>
              <a:t>使用粒子系统，在镜头前模拟下雨的效果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21105" y="2681605"/>
            <a:ext cx="664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b.</a:t>
            </a:r>
            <a:r>
              <a:rPr lang="zh-CN" altLang="en-US"/>
              <a:t>使用后处理，通过屏幕动画来模拟下雨的效果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52880" y="215709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性能跟粒子数量有关，如果要模拟密集的雨滴效果，需要大量的粒子，性能吃不消。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52880" y="317563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性能跟雨滴数量无关，只是采样贴图而已，跟屏幕分辨率有关。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020" y="390144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(2)</a:t>
            </a:r>
            <a:r>
              <a:rPr lang="zh-CN" altLang="en-US"/>
              <a:t>选用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52880" y="4500880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我们选用了后处理的方案来实现下雨的效果。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7380" y="765810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后处理下雨效果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r>
              <a:rPr lang="zh-CN" altLang="en-US"/>
              <a:t>实现细节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4435" y="172529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  <a:uFillTx/>
              </a:rPr>
              <a:t>a.4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层屏幕雨滴动画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94435" y="309181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  <a:uFillTx/>
              </a:rPr>
              <a:t>b.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深度遮挡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4435" y="384365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  <a:uFillTx/>
              </a:rPr>
              <a:t>c.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高度遮挡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36370" y="207454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uFillTx/>
              </a:rPr>
              <a:t>定义每一层的开始距离和结束距离。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 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并且使用贴图实现在当前层中每颗雨滴深度值都不一样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36370" y="235013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uFillTx/>
                <a:sym typeface="+mn-ea"/>
              </a:rPr>
              <a:t>每一层有不同速度和透明度和旋转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36370" y="262572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uFillTx/>
                <a:sym typeface="+mn-ea"/>
              </a:rPr>
              <a:t>每一层有不同密度</a:t>
            </a:r>
            <a:r>
              <a:rPr lang="en-US" altLang="zh-CN" sz="1200">
                <a:uFillTx/>
                <a:sym typeface="+mn-ea"/>
              </a:rPr>
              <a:t>(</a:t>
            </a:r>
            <a:r>
              <a:rPr lang="zh-CN" altLang="en-US" sz="1200">
                <a:uFillTx/>
                <a:sym typeface="+mn-ea"/>
              </a:rPr>
              <a:t>通过修改</a:t>
            </a:r>
            <a:r>
              <a:rPr lang="en-US" altLang="zh-CN" sz="1200">
                <a:uFillTx/>
                <a:sym typeface="+mn-ea"/>
              </a:rPr>
              <a:t>tilling</a:t>
            </a:r>
            <a:r>
              <a:rPr lang="zh-CN" altLang="en-US" sz="1200">
                <a:uFillTx/>
                <a:sym typeface="+mn-ea"/>
              </a:rPr>
              <a:t>值实现</a:t>
            </a:r>
            <a:r>
              <a:rPr lang="en-US" altLang="zh-CN" sz="1200">
                <a:uFillTx/>
                <a:sym typeface="+mn-ea"/>
              </a:rPr>
              <a:t>)</a:t>
            </a:r>
            <a:endParaRPr lang="en-US" altLang="zh-CN" sz="120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36370" y="3500120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通过场景的深度贴图实现</a:t>
            </a:r>
            <a:endParaRPr lang="zh-CN" altLang="en-US" sz="120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36370" y="471614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uFillTx/>
                <a:sym typeface="+mn-ea"/>
              </a:rPr>
              <a:t>自定义场景自顶向下的正交摄像机，渲染场景的高度</a:t>
            </a:r>
            <a:endParaRPr lang="zh-CN" altLang="en-US" sz="120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97355" y="5082540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需要自定义</a:t>
            </a: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摄像机渲染管线，避免渲染无关对象</a:t>
            </a:r>
            <a:endParaRPr lang="zh-CN" altLang="en-US" sz="120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97355" y="5468620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确定要覆盖的范围，太大会导致渲染出来的</a:t>
            </a:r>
            <a:r>
              <a:rPr lang="en-US" altLang="zh-CN" sz="1200">
                <a:solidFill>
                  <a:schemeClr val="tx1"/>
                </a:solidFill>
                <a:uFillTx/>
                <a:sym typeface="+mn-ea"/>
              </a:rPr>
              <a:t>RT</a:t>
            </a: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贴图精度不足</a:t>
            </a:r>
            <a:endParaRPr lang="zh-CN" altLang="en-US" sz="1200">
              <a:solidFill>
                <a:schemeClr val="tx1"/>
              </a:solidFill>
              <a:uFillTx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36370" y="4291330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uFillTx/>
                <a:sym typeface="+mn-ea"/>
              </a:rPr>
              <a:t>重构世界坐标</a:t>
            </a:r>
            <a:endParaRPr lang="zh-CN" altLang="en-US" sz="1200">
              <a:solidFill>
                <a:schemeClr val="tx1"/>
              </a:solidFill>
              <a:uFillTx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457200" y="605482"/>
            <a:ext cx="11277600" cy="56441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38100" dir="5400000" algn="t" rotWithShape="0">
              <a:sysClr val="windowText" lastClr="000000">
                <a:lumMod val="95000"/>
                <a:lumOff val="5000"/>
                <a:alpha val="20000"/>
              </a:sysClr>
            </a:outerShdw>
          </a:effectLst>
        </p:spPr>
        <p:style>
          <a:lnRef idx="2">
            <a:srgbClr val="8590CA">
              <a:shade val="50000"/>
            </a:srgbClr>
          </a:lnRef>
          <a:fillRef idx="1">
            <a:srgbClr val="8590CA"/>
          </a:fillRef>
          <a:effectRef idx="0">
            <a:srgbClr val="8590CA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kumimoji="1" lang="en-US" altLang="zh-CN" sz="1600" b="1">
                <a:solidFill>
                  <a:sysClr val="window" lastClr="FFFFFF"/>
                </a:solidFill>
                <a:latin typeface="微软雅黑" panose="020B0503020204020204" charset="-122"/>
              </a:rPr>
              <a:t>123</a:t>
            </a:r>
            <a:endParaRPr kumimoji="1" lang="en-US" altLang="zh-CN" sz="1600" b="1">
              <a:solidFill>
                <a:sysClr val="window" lastClr="FFFFFF"/>
              </a:solidFill>
              <a:latin typeface="微软雅黑" panose="020B0503020204020204" charset="-122"/>
            </a:endParaRPr>
          </a:p>
        </p:txBody>
      </p:sp>
      <p:pic>
        <p:nvPicPr>
          <p:cNvPr id="6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10800000">
            <a:off x="10087100" y="1253992"/>
            <a:ext cx="869950" cy="7469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2020" y="1254125"/>
            <a:ext cx="2839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(2)</a:t>
            </a:r>
            <a:r>
              <a:rPr lang="zh-CN" altLang="en-US"/>
              <a:t>屏幕雨滴不足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4910" y="172529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  <a:uFillTx/>
              </a:rPr>
              <a:t>a.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由于是后处理的下雨效果，所以当我们摄像机看向地面的时候，也会出现下雨的效果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811270"/>
            <a:ext cx="1872615" cy="20059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184910" y="2427605"/>
            <a:ext cx="664400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tx1"/>
                </a:solidFill>
                <a:uFillTx/>
              </a:rPr>
              <a:t>解决办法：我们可以使用一个如图的椎体包含摄像机，将我们的后处理效果移动到这个物体上面。</a:t>
            </a:r>
            <a:endParaRPr lang="zh-CN" altLang="en-US" sz="1200">
              <a:solidFill>
                <a:schemeClr val="tx1"/>
              </a:solidFill>
              <a:uFillTx/>
            </a:endParaRPr>
          </a:p>
          <a:p>
            <a:r>
              <a:rPr lang="en-US" altLang="zh-CN" sz="1200">
                <a:solidFill>
                  <a:schemeClr val="tx1"/>
                </a:solidFill>
                <a:uFillTx/>
              </a:rPr>
              <a:t>a.</a:t>
            </a:r>
            <a:endParaRPr lang="zh-CN" altLang="en-US" sz="1200">
              <a:solidFill>
                <a:schemeClr val="tx1"/>
              </a:solidFill>
              <a:uFillTx/>
            </a:endParaRPr>
          </a:p>
          <a:p>
            <a:r>
              <a:rPr lang="zh-CN" altLang="en-US" sz="1200">
                <a:solidFill>
                  <a:schemeClr val="tx1"/>
                </a:solidFill>
                <a:uFillTx/>
              </a:rPr>
              <a:t> 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 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我们可以让椎体的下部分的雨滴透明度为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0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，透明度保存在锥体的顶点上面，这样我们看向地面的时候，就不会有雨</a:t>
            </a:r>
            <a:r>
              <a:rPr lang="en-US" altLang="zh-CN" sz="1200">
                <a:solidFill>
                  <a:schemeClr val="tx1"/>
                </a:solidFill>
                <a:uFillTx/>
              </a:rPr>
              <a:t> 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。</a:t>
            </a:r>
            <a:endParaRPr lang="zh-CN" altLang="en-US" sz="1200">
              <a:solidFill>
                <a:schemeClr val="tx1"/>
              </a:solidFill>
              <a:uFillTx/>
            </a:endParaRPr>
          </a:p>
          <a:p>
            <a:r>
              <a:rPr lang="en-US" altLang="zh-CN" sz="1200">
                <a:solidFill>
                  <a:schemeClr val="tx1"/>
                </a:solidFill>
                <a:uFillTx/>
              </a:rPr>
              <a:t>b.</a:t>
            </a:r>
            <a:endParaRPr lang="zh-CN" altLang="en-US" sz="1200">
              <a:solidFill>
                <a:schemeClr val="tx1"/>
              </a:solidFill>
              <a:uFillTx/>
            </a:endParaRPr>
          </a:p>
          <a:p>
            <a:r>
              <a:rPr lang="zh-CN" altLang="en-US" sz="1200">
                <a:solidFill>
                  <a:schemeClr val="tx1"/>
                </a:solidFill>
                <a:uFillTx/>
              </a:rPr>
              <a:t>我们当摄像机运动的时候，我们可以倾斜这个椎体来模拟雨滴向我们飘来。</a:t>
            </a:r>
            <a:endParaRPr lang="zh-CN" altLang="en-US" sz="1200">
              <a:solidFill>
                <a:schemeClr val="tx1"/>
              </a:solidFill>
              <a:uFillTx/>
            </a:endParaRPr>
          </a:p>
          <a:p>
            <a:endParaRPr lang="zh-CN" altLang="en-US" sz="1200">
              <a:solidFill>
                <a:schemeClr val="tx1"/>
              </a:solidFill>
              <a:uFillTx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84910" y="2000885"/>
            <a:ext cx="6644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  <a:uFillTx/>
              </a:rPr>
              <a:t>b.</a:t>
            </a:r>
            <a:r>
              <a:rPr lang="zh-CN" altLang="en-US" sz="1200">
                <a:solidFill>
                  <a:schemeClr val="tx1"/>
                </a:solidFill>
                <a:uFillTx/>
              </a:rPr>
              <a:t>无法模拟雨滴向我们镜头飘来</a:t>
            </a:r>
            <a:endParaRPr lang="zh-CN" altLang="en-US" sz="1200">
              <a:solidFill>
                <a:schemeClr val="tx1"/>
              </a:solidFill>
              <a:uFillTx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120_1*i*1"/>
  <p:tag name="KSO_WM_TEMPLATE_CATEGORY" val="diagram"/>
  <p:tag name="KSO_WM_TEMPLATE_INDEX" val="20201120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ID" val="diagram20201120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05.6*331.35"/>
  <p:tag name="KSO_WM_SLIDE_POSITION" val="77.2*116.8"/>
  <p:tag name="KSO_WM_TAG_VERSION" val="1.0"/>
  <p:tag name="KSO_WM_BEAUTIFY_FLAG" val="#wm#"/>
  <p:tag name="KSO_WM_TEMPLATE_CATEGORY" val="diagram"/>
  <p:tag name="KSO_WM_TEMPLATE_INDEX" val="20201120"/>
  <p:tag name="KSO_WM_SLIDE_LAYOUT" val="a_h"/>
  <p:tag name="KSO_WM_SLIDE_LAYOUT_CNT" val="1_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1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16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19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2.xml><?xml version="1.0" encoding="utf-8"?>
<p:tagLst xmlns:p="http://schemas.openxmlformats.org/presentationml/2006/main">
  <p:tag name="KSO_WM_UNIT_ISCONTENTSTITLE" val="0"/>
  <p:tag name="KSO_WM_UNIT_PRESET_TEXT_INDEX" val="0"/>
  <p:tag name="KSO_WM_UNIT_PRESET_TEXT_LEN" val="8"/>
  <p:tag name="KSO_WM_UNIT_NOCLEAR" val="0"/>
  <p:tag name="KSO_WM_UNIT_SHOW_EDIT_AREA_INDICATION" val="1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120_1*a*1"/>
  <p:tag name="KSO_WM_TEMPLATE_CATEGORY" val="diagram"/>
  <p:tag name="KSO_WM_TEMPLATE_INDEX" val="20201120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2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5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28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1120_1*h_a*1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3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diagram20201120_1*h_i*1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TABLE_BEAUTIFY" val="smartTable{1efdb99f-2881-4149-a266-7dca73d3cc83}"/>
  <p:tag name="TABLE_ENDDRAG_ORIGIN_RECT" val="296*200"/>
  <p:tag name="TABLE_ENDDRAG_RECT" val="72*275*296*200"/>
</p:tagLst>
</file>

<file path=ppt/tags/tag4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47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5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01120_1*h_a*3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8_1*i*3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8_1*i*2"/>
  <p:tag name="KSO_WM_TEMPLATE_CATEGORY" val="diagram"/>
  <p:tag name="KSO_WM_TEMPLATE_INDEX" val="20200328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</p:tagLst>
</file>

<file path=ppt/tags/tag53.xml><?xml version="1.0" encoding="utf-8"?>
<p:tagLst xmlns:p="http://schemas.openxmlformats.org/presentationml/2006/main">
  <p:tag name="KSO_WM_BEAUTIFY_FLAG" val="#wm#"/>
  <p:tag name="KSO_WM_TEMPLATE_CATEGORY" val="diagram"/>
  <p:tag name="KSO_WM_TEMPLATE_INDEX" val="20200328"/>
  <p:tag name="KSO_WM_SLIDE_ID" val="diagram20200328_1"/>
  <p:tag name="KSO_WM_TEMPLATE_SUBCATEGORY" val="1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88*444"/>
  <p:tag name="KSO_WM_SLIDE_POSITION" val="36*47"/>
  <p:tag name="KSO_WM_TAG_VERSION" val="1.0"/>
  <p:tag name="KSO_WM_SLIDE_LAYOUT" val="a_d"/>
  <p:tag name="KSO_WM_SLIDE_LAYOUT_CNT" val="1_1"/>
  <p:tag name="KSO_WM_UNIT_SHOW_EDIT_AREA_INDICATION" val="1"/>
  <p:tag name="KSO_WM_SLIDE_LAYOUT_INFO" val="{&quot;direction&quot;:1,&quot;horizontalAlign&quot;:-1,&quot;verticalAlign&quot;:-1,&quot;type&quot;:0,&quot;diagramDirection&quot;:0,&quot;canSetOverLayout&quot;:0,&quot;isOverLayout&quot;:0,&quot;margin&quot;:{&quot;left&quot;:1.27,&quot;top&quot;:1.69,&quot;right&quot;:1.27,&quot;bottom&quot;:1.69},&quot;normalSize&quot;:{&quot;size1&quot;:50.1},&quot;minSize&quot;:{&quot;size1&quot;:38.4},&quot;maxSize&quot;:{&quot;size1&quot;:64.0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2,&quot;verticalAlign&quot;:1,&quot;type&quot;:0,&quot;diagramDirection&quot;:0,&quot;canSetOverLayout&quot;:0,&quot;isOverLayout&quot;:0,&quot;margin&quot;:{&quot;left&quot;:1.27,&quot;top&quot;:1.69,&quot;right&quot;:0.026,&quot;bottom&quot;:1.69},&quot;edge&quot;:{&quot;left&quot;:true,&quot;top&quot;:true,&quot;right&quot;:false,&quot;bottom&quot;:true},&quot;backgroundInfo&quot;:[{&quot;type&quot;:&quot;leftRight&quot;,&quot;left&quot;:0.0,&quot;top&quot;:0.0,&quot;right&quot;:0.336604685,&quot;bottom&quot;:0.0,&quot;leftAbs&quot;:false,&quot;topAbs&quot;:false,&quot;rightAbs&quot;:false,&quot;bottomAbs&quot;:false}]},{&quot;direction&quot;:0,&quot;horizontalAlign&quot;:-1,&quot;verticalAlign&quot;:-1,&quot;type&quot;:0,&quot;diagramDirection&quot;:0,&quot;canSetOverLayout&quot;:0,&quot;isOverLayout&quot;:0,&quot;margin&quot;:{&quot;left&quot;:2.17,&quot;top&quot;:5.28,&quot;right&quot;:3.43,&quot;bottom&quot;:5.28},&quot;edge&quot;:{&quot;left&quot;:false,&quot;top&quot;:true,&quot;right&quot;:true,&quot;bottom&quot;:true}}]}"/>
  <p:tag name="KSO_WM_SLIDE_CAN_ADD_NAVIGATION" val="1"/>
  <p:tag name="KSO_WM_SLIDE_BACKGROUND" val="[&quot;general&quot;,&quot;frame&quot;,&quot;leftRight&quot;]"/>
  <p:tag name="KSO_WM_SLIDE_RATIO" val="1.77777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01120_1*h_i*3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120_1*i*2"/>
  <p:tag name="KSO_WM_TEMPLATE_CATEGORY" val="diagram"/>
  <p:tag name="KSO_WM_TEMPLATE_INDEX" val="20201120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ISCONTENTSTITLE" val="0"/>
  <p:tag name="KSO_WM_UNIT_PRESET_TEXT_INDEX" val="1"/>
  <p:tag name="KSO_WM_UNIT_PRESET_TEXT_LEN" val="4"/>
  <p:tag name="KSO_WM_UNIT_NOCLEAR" val="0"/>
  <p:tag name="KSO_WM_UNIT_SHOW_EDIT_AREA_INDICATION" val="1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3_1"/>
  <p:tag name="KSO_WM_UNIT_ID" val="diagram20201120_1*h_a*3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3_1"/>
  <p:tag name="KSO_WM_UNIT_ID" val="diagram20201120_1*h_i*3_1"/>
  <p:tag name="KSO_WM_TEMPLATE_CATEGORY" val="diagram"/>
  <p:tag name="KSO_WM_TEMPLATE_INDEX" val="20201120"/>
  <p:tag name="KSO_WM_UNIT_LAYERLEVEL" val="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WPS 演示</Application>
  <PresentationFormat>宽屏</PresentationFormat>
  <Paragraphs>211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Segoe UI</vt:lpstr>
      <vt:lpstr>Calibri</vt:lpstr>
      <vt:lpstr>Arial Unicode MS</vt:lpstr>
      <vt:lpstr>Office 主题</vt:lpstr>
      <vt:lpstr>实时天气系统之雨天效果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</cp:lastModifiedBy>
  <cp:revision>72</cp:revision>
  <dcterms:created xsi:type="dcterms:W3CDTF">2022-01-02T15:55:00Z</dcterms:created>
  <dcterms:modified xsi:type="dcterms:W3CDTF">2022-01-07T07:42:10Z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29901FC09CD742E2A46A469FB4CE89DE</vt:lpwstr>
  </property>
  <property fmtid="{D5CDD505-2E9C-101B-9397-08002B2CF9AE}" pid="3" name="KSOProductBuildVer">
    <vt:lpwstr>2052-11.1.0.11194</vt:lpwstr>
  </property>
</Properties>
</file>